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2870200"/>
            <a:ext cx="23050500" cy="45593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7416800"/>
            <a:ext cx="23050500" cy="181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2387600" y="8001000"/>
            <a:ext cx="19621500" cy="647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2374900" y="58928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4280774" y="-1688429"/>
            <a:ext cx="15829857" cy="118491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2387600" y="9728200"/>
            <a:ext cx="19621500" cy="1803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2387600" y="11518900"/>
            <a:ext cx="19621500" cy="1600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673100" y="4572000"/>
            <a:ext cx="23050500" cy="455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10590462" y="1511300"/>
            <a:ext cx="13644824" cy="1212873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673100" y="1435100"/>
            <a:ext cx="11049000" cy="5461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673100" y="6870700"/>
            <a:ext cx="11049000" cy="54610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0" algn="ctr">
              <a:spcBef>
                <a:spcPts val="0"/>
              </a:spcBef>
              <a:buSzTx/>
              <a:buNone/>
            </a:lvl2pPr>
            <a:lvl3pPr marL="0" indent="0" algn="ctr">
              <a:spcBef>
                <a:spcPts val="0"/>
              </a:spcBef>
              <a:buSzTx/>
              <a:buNone/>
            </a:lvl3pPr>
            <a:lvl4pPr marL="0" indent="0" algn="ctr">
              <a:spcBef>
                <a:spcPts val="0"/>
              </a:spcBef>
              <a:buSzTx/>
              <a:buNone/>
            </a:lvl4pPr>
            <a:lvl5pPr marL="0" indent="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21"/>
          </p:nvPr>
        </p:nvSpPr>
        <p:spPr>
          <a:xfrm>
            <a:off x="11814854" y="3230211"/>
            <a:ext cx="11753235" cy="104473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673100" y="3835400"/>
            <a:ext cx="11049000" cy="8864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435100" y="1066800"/>
            <a:ext cx="21501100" cy="11557000"/>
          </a:xfrm>
          <a:prstGeom prst="rect">
            <a:avLst/>
          </a:prstGeom>
        </p:spPr>
        <p:txBody>
          <a:bodyPr/>
          <a:lstStyle>
            <a:lvl1pPr marL="736600" indent="-736600">
              <a:lnSpc>
                <a:spcPct val="120000"/>
              </a:lnSpc>
              <a:spcBef>
                <a:spcPts val="6500"/>
              </a:spcBef>
              <a:defRPr sz="6400"/>
            </a:lvl1pPr>
            <a:lvl2pPr marL="1473200" indent="-736600">
              <a:lnSpc>
                <a:spcPct val="120000"/>
              </a:lnSpc>
              <a:spcBef>
                <a:spcPts val="6500"/>
              </a:spcBef>
              <a:defRPr sz="6400"/>
            </a:lvl2pPr>
            <a:lvl3pPr marL="2209800" indent="-736600">
              <a:lnSpc>
                <a:spcPct val="120000"/>
              </a:lnSpc>
              <a:spcBef>
                <a:spcPts val="6500"/>
              </a:spcBef>
              <a:defRPr sz="6400"/>
            </a:lvl3pPr>
            <a:lvl4pPr marL="2946400" indent="-736600">
              <a:lnSpc>
                <a:spcPct val="120000"/>
              </a:lnSpc>
              <a:spcBef>
                <a:spcPts val="6500"/>
              </a:spcBef>
              <a:defRPr sz="6400"/>
            </a:lvl4pPr>
            <a:lvl5pPr marL="3683000" indent="-736600">
              <a:lnSpc>
                <a:spcPct val="120000"/>
              </a:lnSpc>
              <a:spcBef>
                <a:spcPts val="65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/>
          <p:nvPr>
            <p:ph type="pic" sz="half" idx="21"/>
          </p:nvPr>
        </p:nvSpPr>
        <p:spPr>
          <a:xfrm>
            <a:off x="12407900" y="57150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half" idx="22"/>
          </p:nvPr>
        </p:nvSpPr>
        <p:spPr>
          <a:xfrm>
            <a:off x="12420600" y="-673100"/>
            <a:ext cx="11023600" cy="8255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2-10-superquadro_1631x2178.jpeg"/>
          <p:cNvSpPr/>
          <p:nvPr>
            <p:ph type="pic" idx="23"/>
          </p:nvPr>
        </p:nvSpPr>
        <p:spPr>
          <a:xfrm>
            <a:off x="-825499" y="-2108200"/>
            <a:ext cx="13804901" cy="184432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355600"/>
            <a:ext cx="2305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3835400"/>
            <a:ext cx="23050500" cy="886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6100" y="13081000"/>
            <a:ext cx="419100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168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752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2336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9210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35052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40894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46736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5257800" marR="0" indent="-584200" algn="l" defTabSz="825500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lassification of Histopathological Breast cancer images using Deep Learning"/>
          <p:cNvSpPr txBox="1"/>
          <p:nvPr/>
        </p:nvSpPr>
        <p:spPr>
          <a:xfrm>
            <a:off x="1643232" y="1470368"/>
            <a:ext cx="21097536" cy="3437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defTabSz="457200">
              <a:lnSpc>
                <a:spcPct val="90000"/>
              </a:lnSpc>
              <a:spcBef>
                <a:spcPts val="1000"/>
              </a:spcBef>
              <a:defRPr b="1" spc="-91" sz="9200">
                <a:solidFill>
                  <a:schemeClr val="accent6">
                    <a:satOff val="1848"/>
                    <a:lumOff val="-15262"/>
                  </a:schemeClr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Classification of Histopathological Breast cancer images using Deep Learning  </a:t>
            </a:r>
          </a:p>
        </p:txBody>
      </p:sp>
      <p:sp>
        <p:nvSpPr>
          <p:cNvPr id="120" name="Rishab Kumar…"/>
          <p:cNvSpPr txBox="1"/>
          <p:nvPr/>
        </p:nvSpPr>
        <p:spPr>
          <a:xfrm>
            <a:off x="9681933" y="6289249"/>
            <a:ext cx="4404018" cy="187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i="1" sz="5100">
                <a:solidFill>
                  <a:schemeClr val="accent6">
                    <a:satOff val="1848"/>
                    <a:lumOff val="-15262"/>
                  </a:schemeClr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1999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Rishab Kumar</a:t>
            </a:r>
          </a:p>
          <a:p>
            <a:pPr>
              <a:defRPr b="1" i="1" sz="5100">
                <a:solidFill>
                  <a:schemeClr val="accent6">
                    <a:satOff val="1848"/>
                    <a:lumOff val="-15262"/>
                  </a:schemeClr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1999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1701EE39</a:t>
            </a:r>
          </a:p>
        </p:txBody>
      </p:sp>
      <p:sp>
        <p:nvSpPr>
          <p:cNvPr id="121" name="Under the guidance of Dr. M H Kolekar"/>
          <p:cNvSpPr txBox="1"/>
          <p:nvPr/>
        </p:nvSpPr>
        <p:spPr>
          <a:xfrm>
            <a:off x="5192972" y="9054378"/>
            <a:ext cx="13381940" cy="110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i="1" sz="5800">
                <a:solidFill>
                  <a:schemeClr val="accent6">
                    <a:satOff val="1848"/>
                    <a:lumOff val="-15262"/>
                  </a:schemeClr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1999"/>
                    </a:srgbClr>
                  </a:outerShdw>
                </a:effectLst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Under the guidance of </a:t>
            </a:r>
            <a:r>
              <a:rPr b="1">
                <a:latin typeface="Avenir Next Regular"/>
                <a:ea typeface="Avenir Next Regular"/>
                <a:cs typeface="Avenir Next Regular"/>
                <a:sym typeface="Avenir Next Regular"/>
              </a:rPr>
              <a:t>Dr. M H Kolekar</a:t>
            </a:r>
          </a:p>
        </p:txBody>
      </p:sp>
      <p:pic>
        <p:nvPicPr>
          <p:cNvPr id="122" name="Rectangle Rectangle" descr="Rectangle Rectangl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5967" y="-249780"/>
            <a:ext cx="24855934" cy="1421556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ESULT"/>
          <p:cNvSpPr txBox="1"/>
          <p:nvPr/>
        </p:nvSpPr>
        <p:spPr>
          <a:xfrm>
            <a:off x="10312400" y="1117599"/>
            <a:ext cx="3556788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defRPr b="1" cap="all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RESULT</a:t>
            </a:r>
          </a:p>
        </p:txBody>
      </p:sp>
      <p:sp>
        <p:nvSpPr>
          <p:cNvPr id="165" name="Rectangle"/>
          <p:cNvSpPr/>
          <p:nvPr/>
        </p:nvSpPr>
        <p:spPr>
          <a:xfrm>
            <a:off x="8384001" y="2597390"/>
            <a:ext cx="13303228" cy="10477465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66" name="Screenshot 2021-05-04 at 1.26.46 PM.png" descr="Screenshot 2021-05-04 at 1.26.4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74423" y="3027988"/>
            <a:ext cx="5733474" cy="4851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Screenshot 2021-05-04 at 1.27.18 PM.png" descr="Screenshot 2021-05-04 at 1.27.18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31190" y="8076433"/>
            <a:ext cx="5619940" cy="4851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Screenshot 2021-05-04 at 1.27.44 PM.png" descr="Screenshot 2021-05-04 at 1.27.44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464790" y="2893457"/>
            <a:ext cx="5815836" cy="51204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Screenshot 2021-05-04 at 1.28.17 PM.png" descr="Screenshot 2021-05-04 at 1.28.17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505971" y="8033772"/>
            <a:ext cx="5733474" cy="4936724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Breakhis Dataset"/>
          <p:cNvSpPr txBox="1"/>
          <p:nvPr/>
        </p:nvSpPr>
        <p:spPr>
          <a:xfrm>
            <a:off x="1478861" y="7013973"/>
            <a:ext cx="4265056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>
                    <a:hueOff val="-133706"/>
                    <a:satOff val="8281"/>
                    <a:lumOff val="-27269"/>
                  </a:schemeClr>
                </a:solidFill>
              </a:defRPr>
            </a:lvl1pPr>
          </a:lstStyle>
          <a:p>
            <a:pPr/>
            <a:r>
              <a:t>Breakhis Dataset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RESULT"/>
          <p:cNvSpPr txBox="1"/>
          <p:nvPr/>
        </p:nvSpPr>
        <p:spPr>
          <a:xfrm>
            <a:off x="10312400" y="1117599"/>
            <a:ext cx="3556788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defRPr b="1" cap="all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RESULT</a:t>
            </a:r>
          </a:p>
        </p:txBody>
      </p:sp>
      <p:sp>
        <p:nvSpPr>
          <p:cNvPr id="173" name="Kaggle BHI"/>
          <p:cNvSpPr txBox="1"/>
          <p:nvPr/>
        </p:nvSpPr>
        <p:spPr>
          <a:xfrm>
            <a:off x="16384825" y="3766838"/>
            <a:ext cx="2790107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>
                    <a:hueOff val="-133706"/>
                    <a:satOff val="8281"/>
                    <a:lumOff val="-27269"/>
                  </a:schemeClr>
                </a:solidFill>
              </a:defRPr>
            </a:lvl1pPr>
          </a:lstStyle>
          <a:p>
            <a:pPr/>
            <a:r>
              <a:t>Kaggle BHI</a:t>
            </a:r>
          </a:p>
        </p:txBody>
      </p:sp>
      <p:sp>
        <p:nvSpPr>
          <p:cNvPr id="174" name="ICIAR2018"/>
          <p:cNvSpPr txBox="1"/>
          <p:nvPr/>
        </p:nvSpPr>
        <p:spPr>
          <a:xfrm>
            <a:off x="4027519" y="3766838"/>
            <a:ext cx="2865761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chemeClr val="accent6">
                    <a:hueOff val="-133706"/>
                    <a:satOff val="8281"/>
                    <a:lumOff val="-27269"/>
                  </a:schemeClr>
                </a:solidFill>
              </a:defRPr>
            </a:lvl1pPr>
          </a:lstStyle>
          <a:p>
            <a:pPr/>
            <a:r>
              <a:t>ICIAR2018</a:t>
            </a:r>
          </a:p>
        </p:txBody>
      </p:sp>
      <p:pic>
        <p:nvPicPr>
          <p:cNvPr id="175" name="Screenshot 2021-05-04 at 1.28.59 PM.png" descr="Screenshot 2021-05-04 at 1.28.5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726" y="5300021"/>
            <a:ext cx="8912846" cy="76508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Screenshot 2021-05-04 at 1.29.19 PM.png" descr="Screenshot 2021-05-04 at 1.29.1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40682" y="5060756"/>
            <a:ext cx="9116393" cy="81293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OMPARISON FROM OTHER MODELS"/>
          <p:cNvSpPr txBox="1"/>
          <p:nvPr/>
        </p:nvSpPr>
        <p:spPr>
          <a:xfrm>
            <a:off x="3321812" y="1117599"/>
            <a:ext cx="1753796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5000"/>
              </a:spcBef>
              <a:defRPr b="1" cap="all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COMPARISON FROM OTHER MODELS</a:t>
            </a:r>
          </a:p>
        </p:txBody>
      </p:sp>
      <p:sp>
        <p:nvSpPr>
          <p:cNvPr id="179" name="On breakhis dataset"/>
          <p:cNvSpPr txBox="1"/>
          <p:nvPr/>
        </p:nvSpPr>
        <p:spPr>
          <a:xfrm>
            <a:off x="6807996" y="2412414"/>
            <a:ext cx="11142499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5000"/>
              </a:spcBef>
              <a:defRPr b="1" cap="all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On breakhis dataset</a:t>
            </a:r>
          </a:p>
        </p:txBody>
      </p:sp>
      <p:pic>
        <p:nvPicPr>
          <p:cNvPr id="180" name="Screenshot 2021-05-06 at 10.22.44 PM.png" descr="Screenshot 2021-05-06 at 10.22.4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3206" y="4076526"/>
            <a:ext cx="20692078" cy="79045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onclusions"/>
          <p:cNvSpPr txBox="1"/>
          <p:nvPr/>
        </p:nvSpPr>
        <p:spPr>
          <a:xfrm>
            <a:off x="8562657" y="1117599"/>
            <a:ext cx="7056274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5000"/>
              </a:spcBef>
              <a:defRPr b="1" cap="all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Conclusions</a:t>
            </a:r>
          </a:p>
        </p:txBody>
      </p:sp>
      <p:sp>
        <p:nvSpPr>
          <p:cNvPr id="183" name="The used model has performed good as comparable to the existing models."/>
          <p:cNvSpPr txBox="1"/>
          <p:nvPr/>
        </p:nvSpPr>
        <p:spPr>
          <a:xfrm>
            <a:off x="1088462" y="5337676"/>
            <a:ext cx="19651093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575468" indent="-575468">
              <a:buClr>
                <a:srgbClr val="535353"/>
              </a:buClr>
              <a:buSzPct val="82000"/>
              <a:buChar char="•"/>
            </a:lvl1pPr>
          </a:lstStyle>
          <a:p>
            <a:pPr/>
            <a:r>
              <a:t>The used model has performed good as comparable to the existing models.</a:t>
            </a:r>
          </a:p>
        </p:txBody>
      </p:sp>
      <p:sp>
        <p:nvSpPr>
          <p:cNvPr id="184" name="The parallel model has proved to be more efficient in terms of the accuracy as it combines all the extracted features from 5 different models and then uses all those features to classify the images."/>
          <p:cNvSpPr txBox="1"/>
          <p:nvPr/>
        </p:nvSpPr>
        <p:spPr>
          <a:xfrm>
            <a:off x="1139113" y="6847588"/>
            <a:ext cx="21903360" cy="227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575468" indent="-575468" algn="l">
              <a:buClr>
                <a:srgbClr val="535353"/>
              </a:buClr>
              <a:buSzPct val="82000"/>
              <a:buChar char="•"/>
            </a:lvl1pPr>
          </a:lstStyle>
          <a:p>
            <a:pPr/>
            <a:r>
              <a:t>The parallel model has proved to be more efficient in terms of the accuracy as it combines all the extracted features from 5 different models and then uses all those features to classify the images.</a:t>
            </a:r>
          </a:p>
        </p:txBody>
      </p:sp>
      <p:sp>
        <p:nvSpPr>
          <p:cNvPr id="185" name="The used model achieved an average accuracy of 96.5% on the breakhis dataset, 91.52% on the ICIAR2018 dataset and 96.74% on Kaggle BHI dataset"/>
          <p:cNvSpPr txBox="1"/>
          <p:nvPr/>
        </p:nvSpPr>
        <p:spPr>
          <a:xfrm>
            <a:off x="1139113" y="3103863"/>
            <a:ext cx="21903360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575468" indent="-575468" algn="l">
              <a:buClr>
                <a:srgbClr val="535353"/>
              </a:buClr>
              <a:buSzPct val="82000"/>
              <a:buChar char="•"/>
            </a:lvl1pPr>
          </a:lstStyle>
          <a:p>
            <a:pPr/>
            <a:r>
              <a:t>The used model achieved an average accuracy of 96.5% on the breakhis dataset, 91.52% on the ICIAR2018 dataset and 96.74% on Kaggle BHI dataset</a:t>
            </a:r>
          </a:p>
        </p:txBody>
      </p:sp>
      <p:sp>
        <p:nvSpPr>
          <p:cNvPr id="186" name="It is better than using a single CNN network as any single model misses some features."/>
          <p:cNvSpPr txBox="1"/>
          <p:nvPr/>
        </p:nvSpPr>
        <p:spPr>
          <a:xfrm>
            <a:off x="1056611" y="9992960"/>
            <a:ext cx="22270778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575468" indent="-575468">
              <a:buClr>
                <a:srgbClr val="535353"/>
              </a:buClr>
              <a:buSzPct val="82000"/>
              <a:buChar char="•"/>
            </a:lvl1pPr>
          </a:lstStyle>
          <a:p>
            <a:pPr/>
            <a:r>
              <a:t>It is better than using a single CNN network as any single model misses some features.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ferences"/>
          <p:cNvSpPr txBox="1"/>
          <p:nvPr/>
        </p:nvSpPr>
        <p:spPr>
          <a:xfrm>
            <a:off x="9013190" y="1117599"/>
            <a:ext cx="6155208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5000"/>
              </a:spcBef>
              <a:defRPr b="1" cap="all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References</a:t>
            </a:r>
          </a:p>
        </p:txBody>
      </p:sp>
      <p:sp>
        <p:nvSpPr>
          <p:cNvPr id="189" name="Histopathological Breast Cancer Image Classification by Deep Neural Network Techniques Guided by Local Clustering, 2018.…"/>
          <p:cNvSpPr txBox="1"/>
          <p:nvPr/>
        </p:nvSpPr>
        <p:spPr>
          <a:xfrm>
            <a:off x="1081561" y="2878677"/>
            <a:ext cx="22018465" cy="9994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Histopathological Breast Cancer Image Classification by Deep Neural Network Techniques Guided by Local Clustering, 2018.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Breast cancer histopathological image classification using convolutional neural networks, 2016.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Breast cancer classification using digital biopsy histopathology images through transfer learning., 2019. 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Breast Cancer Multi-classification through Deep Neural Network and Hierarchical Classification Approach, 2020.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Deep learning-based breast cancer classification through medical imaging modalities: state of the art and research challenges, 2020.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Breast Tumor Classification Using an Ensemble Machine Learning Method, 2020.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Prediction of benign and malignant breast cancer using data mining techniques, 2018. 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Histopathological Classification of Breast Cancer Images Using a Multi-Scale Input and Multi-Feature Network, 2020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Dataset for Breast Cancer Histopathological Image Classification, 2016.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Breast Histopathology Images, 198,738 IDC(-) image patches; 78,786 IDC(+) image patches, 2018.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BACH: Grand challenge on breast cancer histology images, Medical Image Analysis, 2019.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Classification of breast cancer histopathology images based on adaptive sparse support vector machine, 2017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Deep learning model based breast cancer histopathological image classifi- cation, 2017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Manifold Learning &amp; Stacked Sparse Autoencoder for Robust Breast Cancer Classification from Histopathological Images, 2018</a:t>
            </a:r>
          </a:p>
          <a:p>
            <a:pPr marL="616743" indent="-616743" algn="l">
              <a:spcBef>
                <a:spcPts val="1600"/>
              </a:spcBef>
              <a:buSzPct val="100000"/>
              <a:buAutoNum type="arabicPeriod" startAt="1"/>
              <a:defRPr sz="3200"/>
            </a:pPr>
            <a:r>
              <a:t>Classification of Breast Cancer Based on Histology Images Using Con- volutional Neural Networks, 2018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hank you"/>
          <p:cNvSpPr txBox="1"/>
          <p:nvPr/>
        </p:nvSpPr>
        <p:spPr>
          <a:xfrm>
            <a:off x="8029193" y="5087290"/>
            <a:ext cx="8325613" cy="176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5000"/>
              </a:spcBef>
              <a:defRPr b="1" cap="all" spc="768" sz="9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Thank you</a:t>
            </a:r>
          </a:p>
        </p:txBody>
      </p:sp>
      <p:sp>
        <p:nvSpPr>
          <p:cNvPr id="192" name="Notebook"/>
          <p:cNvSpPr/>
          <p:nvPr/>
        </p:nvSpPr>
        <p:spPr>
          <a:xfrm>
            <a:off x="3360514" y="2387082"/>
            <a:ext cx="17662973" cy="98941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fill="norm" stroke="1" extrusionOk="0">
                <a:moveTo>
                  <a:pt x="1952" y="0"/>
                </a:moveTo>
                <a:cubicBezTo>
                  <a:pt x="1421" y="0"/>
                  <a:pt x="1439" y="771"/>
                  <a:pt x="1439" y="1718"/>
                </a:cubicBezTo>
                <a:lnTo>
                  <a:pt x="1439" y="19328"/>
                </a:lnTo>
                <a:lnTo>
                  <a:pt x="0" y="19328"/>
                </a:lnTo>
                <a:cubicBezTo>
                  <a:pt x="0" y="19328"/>
                  <a:pt x="0" y="19890"/>
                  <a:pt x="0" y="20529"/>
                </a:cubicBezTo>
                <a:cubicBezTo>
                  <a:pt x="0" y="21600"/>
                  <a:pt x="190" y="21599"/>
                  <a:pt x="896" y="21599"/>
                </a:cubicBezTo>
                <a:lnTo>
                  <a:pt x="10332" y="21599"/>
                </a:lnTo>
                <a:lnTo>
                  <a:pt x="11268" y="21599"/>
                </a:lnTo>
                <a:lnTo>
                  <a:pt x="20704" y="21599"/>
                </a:lnTo>
                <a:cubicBezTo>
                  <a:pt x="21367" y="21599"/>
                  <a:pt x="21600" y="21600"/>
                  <a:pt x="21600" y="20529"/>
                </a:cubicBezTo>
                <a:cubicBezTo>
                  <a:pt x="21600" y="19890"/>
                  <a:pt x="21600" y="19328"/>
                  <a:pt x="21600" y="19328"/>
                </a:cubicBezTo>
                <a:lnTo>
                  <a:pt x="20161" y="19328"/>
                </a:lnTo>
                <a:lnTo>
                  <a:pt x="20161" y="1718"/>
                </a:lnTo>
                <a:cubicBezTo>
                  <a:pt x="20161" y="771"/>
                  <a:pt x="20196" y="0"/>
                  <a:pt x="19665" y="0"/>
                </a:cubicBezTo>
                <a:lnTo>
                  <a:pt x="1952" y="0"/>
                </a:lnTo>
                <a:close/>
                <a:moveTo>
                  <a:pt x="2475" y="1849"/>
                </a:moveTo>
                <a:lnTo>
                  <a:pt x="19125" y="1849"/>
                </a:lnTo>
                <a:lnTo>
                  <a:pt x="19125" y="19328"/>
                </a:lnTo>
                <a:lnTo>
                  <a:pt x="11268" y="19328"/>
                </a:lnTo>
                <a:lnTo>
                  <a:pt x="10332" y="19328"/>
                </a:lnTo>
                <a:lnTo>
                  <a:pt x="2475" y="19328"/>
                </a:lnTo>
                <a:lnTo>
                  <a:pt x="2475" y="1849"/>
                </a:lnTo>
                <a:close/>
              </a:path>
            </a:pathLst>
          </a:custGeom>
          <a:solidFill>
            <a:srgbClr val="80878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3" name="Open Book"/>
          <p:cNvSpPr/>
          <p:nvPr/>
        </p:nvSpPr>
        <p:spPr>
          <a:xfrm>
            <a:off x="11149338" y="7913799"/>
            <a:ext cx="2085324" cy="1930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7974" y="0"/>
                </a:moveTo>
                <a:lnTo>
                  <a:pt x="12381" y="2366"/>
                </a:lnTo>
                <a:lnTo>
                  <a:pt x="12373" y="2368"/>
                </a:lnTo>
                <a:cubicBezTo>
                  <a:pt x="11868" y="2611"/>
                  <a:pt x="11498" y="3043"/>
                  <a:pt x="11272" y="3649"/>
                </a:cubicBezTo>
                <a:cubicBezTo>
                  <a:pt x="11070" y="4192"/>
                  <a:pt x="11055" y="4701"/>
                  <a:pt x="11055" y="4845"/>
                </a:cubicBezTo>
                <a:lnTo>
                  <a:pt x="11055" y="5127"/>
                </a:lnTo>
                <a:lnTo>
                  <a:pt x="20346" y="1249"/>
                </a:lnTo>
                <a:lnTo>
                  <a:pt x="19907" y="1017"/>
                </a:lnTo>
                <a:lnTo>
                  <a:pt x="11770" y="4414"/>
                </a:lnTo>
                <a:cubicBezTo>
                  <a:pt x="12018" y="4052"/>
                  <a:pt x="12419" y="3735"/>
                  <a:pt x="12972" y="3468"/>
                </a:cubicBezTo>
                <a:lnTo>
                  <a:pt x="19369" y="735"/>
                </a:lnTo>
                <a:lnTo>
                  <a:pt x="18934" y="505"/>
                </a:lnTo>
                <a:lnTo>
                  <a:pt x="12837" y="3109"/>
                </a:lnTo>
                <a:lnTo>
                  <a:pt x="12830" y="3113"/>
                </a:lnTo>
                <a:cubicBezTo>
                  <a:pt x="12227" y="3403"/>
                  <a:pt x="11780" y="3756"/>
                  <a:pt x="11494" y="4167"/>
                </a:cubicBezTo>
                <a:cubicBezTo>
                  <a:pt x="11607" y="3668"/>
                  <a:pt x="11876" y="3033"/>
                  <a:pt x="12514" y="2723"/>
                </a:cubicBezTo>
                <a:lnTo>
                  <a:pt x="18411" y="230"/>
                </a:lnTo>
                <a:lnTo>
                  <a:pt x="17974" y="0"/>
                </a:lnTo>
                <a:close/>
                <a:moveTo>
                  <a:pt x="3633" y="2"/>
                </a:moveTo>
                <a:lnTo>
                  <a:pt x="3194" y="231"/>
                </a:lnTo>
                <a:lnTo>
                  <a:pt x="9084" y="2723"/>
                </a:lnTo>
                <a:cubicBezTo>
                  <a:pt x="9723" y="3033"/>
                  <a:pt x="9992" y="3668"/>
                  <a:pt x="10105" y="4167"/>
                </a:cubicBezTo>
                <a:cubicBezTo>
                  <a:pt x="9819" y="3756"/>
                  <a:pt x="9371" y="3403"/>
                  <a:pt x="8768" y="3113"/>
                </a:cubicBezTo>
                <a:lnTo>
                  <a:pt x="2670" y="507"/>
                </a:lnTo>
                <a:lnTo>
                  <a:pt x="2233" y="736"/>
                </a:lnTo>
                <a:lnTo>
                  <a:pt x="8627" y="3468"/>
                </a:lnTo>
                <a:cubicBezTo>
                  <a:pt x="9179" y="3735"/>
                  <a:pt x="9581" y="4051"/>
                  <a:pt x="9828" y="4414"/>
                </a:cubicBezTo>
                <a:lnTo>
                  <a:pt x="1694" y="1019"/>
                </a:lnTo>
                <a:lnTo>
                  <a:pt x="1254" y="1250"/>
                </a:lnTo>
                <a:lnTo>
                  <a:pt x="10544" y="5127"/>
                </a:lnTo>
                <a:lnTo>
                  <a:pt x="10544" y="4845"/>
                </a:lnTo>
                <a:cubicBezTo>
                  <a:pt x="10544" y="4701"/>
                  <a:pt x="10528" y="4192"/>
                  <a:pt x="10326" y="3649"/>
                </a:cubicBezTo>
                <a:cubicBezTo>
                  <a:pt x="10100" y="3043"/>
                  <a:pt x="9730" y="2611"/>
                  <a:pt x="9226" y="2368"/>
                </a:cubicBezTo>
                <a:lnTo>
                  <a:pt x="3633" y="2"/>
                </a:lnTo>
                <a:close/>
                <a:moveTo>
                  <a:pt x="0" y="1735"/>
                </a:moveTo>
                <a:lnTo>
                  <a:pt x="0" y="17289"/>
                </a:lnTo>
                <a:lnTo>
                  <a:pt x="8756" y="20993"/>
                </a:lnTo>
                <a:lnTo>
                  <a:pt x="8756" y="5441"/>
                </a:lnTo>
                <a:lnTo>
                  <a:pt x="0" y="1735"/>
                </a:lnTo>
                <a:close/>
                <a:moveTo>
                  <a:pt x="21600" y="1735"/>
                </a:moveTo>
                <a:lnTo>
                  <a:pt x="12844" y="5441"/>
                </a:lnTo>
                <a:lnTo>
                  <a:pt x="12844" y="20993"/>
                </a:lnTo>
                <a:lnTo>
                  <a:pt x="21600" y="17289"/>
                </a:lnTo>
                <a:lnTo>
                  <a:pt x="21600" y="1735"/>
                </a:lnTo>
                <a:close/>
                <a:moveTo>
                  <a:pt x="9325" y="5827"/>
                </a:moveTo>
                <a:lnTo>
                  <a:pt x="9325" y="21600"/>
                </a:lnTo>
                <a:lnTo>
                  <a:pt x="12275" y="21600"/>
                </a:lnTo>
                <a:lnTo>
                  <a:pt x="12275" y="5827"/>
                </a:lnTo>
                <a:lnTo>
                  <a:pt x="9325" y="5827"/>
                </a:lnTo>
                <a:close/>
              </a:path>
            </a:pathLst>
          </a:custGeom>
          <a:solidFill>
            <a:srgbClr val="80878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Introduction"/>
          <p:cNvSpPr txBox="1"/>
          <p:nvPr>
            <p:ph type="title" idx="4294967295"/>
          </p:nvPr>
        </p:nvSpPr>
        <p:spPr>
          <a:xfrm>
            <a:off x="1689100" y="889000"/>
            <a:ext cx="21005800" cy="2413000"/>
          </a:xfrm>
          <a:prstGeom prst="rect">
            <a:avLst/>
          </a:prstGeom>
        </p:spPr>
        <p:txBody>
          <a:bodyPr anchor="t"/>
          <a:lstStyle>
            <a:lvl1pPr>
              <a:lnSpc>
                <a:spcPct val="80000"/>
              </a:lnSpc>
              <a:defRPr b="1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Introduction</a:t>
            </a:r>
          </a:p>
        </p:txBody>
      </p:sp>
      <p:sp>
        <p:nvSpPr>
          <p:cNvPr id="126" name="Histopathological images…"/>
          <p:cNvSpPr txBox="1"/>
          <p:nvPr>
            <p:ph type="body" idx="1"/>
          </p:nvPr>
        </p:nvSpPr>
        <p:spPr>
          <a:xfrm>
            <a:off x="1096680" y="910475"/>
            <a:ext cx="21005801" cy="8255001"/>
          </a:xfrm>
          <a:prstGeom prst="rect">
            <a:avLst/>
          </a:prstGeom>
        </p:spPr>
        <p:txBody>
          <a:bodyPr/>
          <a:lstStyle/>
          <a:p>
            <a:pPr marL="508000" indent="-508000">
              <a:lnSpc>
                <a:spcPct val="100000"/>
              </a:lnSpc>
              <a:spcBef>
                <a:spcPts val="100"/>
              </a:spcBef>
              <a:buSzPct val="71000"/>
              <a:defRPr i="1" sz="3900" u="sng">
                <a:solidFill>
                  <a:schemeClr val="accent6">
                    <a:satOff val="1848"/>
                    <a:lumOff val="-15262"/>
                  </a:schemeClr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1999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Histopathological images</a:t>
            </a:r>
          </a:p>
          <a:p>
            <a:pPr marL="508000" indent="-508000">
              <a:lnSpc>
                <a:spcPct val="100000"/>
              </a:lnSpc>
              <a:spcBef>
                <a:spcPts val="100"/>
              </a:spcBef>
              <a:buSzPct val="71000"/>
              <a:defRPr sz="3900">
                <a:solidFill>
                  <a:schemeClr val="accent6">
                    <a:satOff val="1848"/>
                    <a:lumOff val="-15262"/>
                  </a:schemeClr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1999"/>
                    </a:srgbClr>
                  </a:outerShdw>
                </a:effectLst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Mammogram images</a:t>
            </a:r>
          </a:p>
          <a:p>
            <a:pPr marL="508000" indent="-508000">
              <a:lnSpc>
                <a:spcPct val="100000"/>
              </a:lnSpc>
              <a:spcBef>
                <a:spcPts val="100"/>
              </a:spcBef>
              <a:buSzPct val="71000"/>
              <a:defRPr sz="3900">
                <a:solidFill>
                  <a:schemeClr val="accent6">
                    <a:satOff val="1848"/>
                    <a:lumOff val="-15262"/>
                  </a:schemeClr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1999"/>
                    </a:srgbClr>
                  </a:outerShdw>
                </a:effectLst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Extracted feature based data </a:t>
            </a:r>
          </a:p>
          <a:p>
            <a:pPr marL="508000" indent="-508000">
              <a:lnSpc>
                <a:spcPct val="100000"/>
              </a:lnSpc>
              <a:spcBef>
                <a:spcPts val="100"/>
              </a:spcBef>
              <a:buSzPct val="71000"/>
              <a:defRPr sz="3900">
                <a:solidFill>
                  <a:schemeClr val="accent6">
                    <a:satOff val="1848"/>
                    <a:lumOff val="-15262"/>
                  </a:schemeClr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1999"/>
                    </a:srgbClr>
                  </a:outerShdw>
                </a:effectLst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Ultrasounds</a:t>
            </a:r>
          </a:p>
          <a:p>
            <a:pPr marL="508000" indent="-508000">
              <a:lnSpc>
                <a:spcPct val="100000"/>
              </a:lnSpc>
              <a:spcBef>
                <a:spcPts val="100"/>
              </a:spcBef>
              <a:buSzPct val="71000"/>
              <a:defRPr sz="3900">
                <a:solidFill>
                  <a:schemeClr val="accent6">
                    <a:satOff val="1848"/>
                    <a:lumOff val="-15262"/>
                  </a:schemeClr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1999"/>
                    </a:srgbClr>
                  </a:outerShdw>
                </a:effectLst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MRI images </a:t>
            </a:r>
          </a:p>
        </p:txBody>
      </p:sp>
      <p:sp>
        <p:nvSpPr>
          <p:cNvPr id="127" name="Certain types of breast cancer images"/>
          <p:cNvSpPr txBox="1"/>
          <p:nvPr/>
        </p:nvSpPr>
        <p:spPr>
          <a:xfrm>
            <a:off x="936023" y="2406890"/>
            <a:ext cx="11706226" cy="165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500"/>
              </a:spcBef>
              <a:defRPr>
                <a:solidFill>
                  <a:schemeClr val="accent6">
                    <a:hueOff val="-133706"/>
                    <a:satOff val="8281"/>
                    <a:lumOff val="-27269"/>
                  </a:schemeClr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1999"/>
                    </a:srgbClr>
                  </a:outerShdw>
                </a:effectLst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Certain types of breast cancer images</a:t>
            </a:r>
          </a:p>
        </p:txBody>
      </p:sp>
      <p:pic>
        <p:nvPicPr>
          <p:cNvPr id="128" name="is022.tif" descr="is022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1591" y="7307638"/>
            <a:ext cx="7338219" cy="55036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is029.tif" descr="is029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08029" y="7315538"/>
            <a:ext cx="7317150" cy="54878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is051.tif" descr="is051.t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303400" y="7315538"/>
            <a:ext cx="7317152" cy="5487864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Histopathological        images       from       ICIAR2018        dataset"/>
          <p:cNvSpPr txBox="1"/>
          <p:nvPr/>
        </p:nvSpPr>
        <p:spPr>
          <a:xfrm>
            <a:off x="4952408" y="12891051"/>
            <a:ext cx="14342744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1" sz="2900">
                <a:solidFill>
                  <a:srgbClr val="5E524C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1999"/>
                    </a:srgbClr>
                  </a:outerShdw>
                </a:effectLst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Histopathological        images       from       ICIAR2018        dataset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lassification of breast histology images"/>
          <p:cNvSpPr txBox="1"/>
          <p:nvPr>
            <p:ph type="title" idx="4294967295"/>
          </p:nvPr>
        </p:nvSpPr>
        <p:spPr>
          <a:xfrm>
            <a:off x="1689100" y="889000"/>
            <a:ext cx="21005800" cy="2413000"/>
          </a:xfrm>
          <a:prstGeom prst="rect">
            <a:avLst/>
          </a:prstGeom>
        </p:spPr>
        <p:txBody>
          <a:bodyPr anchor="t"/>
          <a:lstStyle>
            <a:lvl1pPr>
              <a:lnSpc>
                <a:spcPct val="80000"/>
              </a:lnSpc>
              <a:defRPr b="1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Classification of breast histology images</a:t>
            </a:r>
          </a:p>
        </p:txBody>
      </p:sp>
      <p:pic>
        <p:nvPicPr>
          <p:cNvPr id="134" name="Screenshot 2021-05-06 at 6.48.12 PM.png" descr="Screenshot 2021-05-06 at 6.48.1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8654" y="2817872"/>
            <a:ext cx="21946692" cy="99935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atasets"/>
          <p:cNvSpPr txBox="1"/>
          <p:nvPr>
            <p:ph type="title" idx="4294967295"/>
          </p:nvPr>
        </p:nvSpPr>
        <p:spPr>
          <a:xfrm>
            <a:off x="1689100" y="889000"/>
            <a:ext cx="21005800" cy="2413000"/>
          </a:xfrm>
          <a:prstGeom prst="rect">
            <a:avLst/>
          </a:prstGeom>
        </p:spPr>
        <p:txBody>
          <a:bodyPr anchor="t"/>
          <a:lstStyle>
            <a:lvl1pPr>
              <a:lnSpc>
                <a:spcPct val="80000"/>
              </a:lnSpc>
              <a:defRPr b="1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Datasets</a:t>
            </a:r>
          </a:p>
        </p:txBody>
      </p:sp>
      <p:sp>
        <p:nvSpPr>
          <p:cNvPr id="137" name="Three standard datasets were chosen for training and testing purposes"/>
          <p:cNvSpPr txBox="1"/>
          <p:nvPr/>
        </p:nvSpPr>
        <p:spPr>
          <a:xfrm>
            <a:off x="1853793" y="3013861"/>
            <a:ext cx="1811716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i="1" sz="4400">
                <a:solidFill>
                  <a:schemeClr val="accent6">
                    <a:satOff val="1848"/>
                    <a:lumOff val="-15262"/>
                  </a:schemeClr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1999"/>
                    </a:srgbClr>
                  </a:outerShdw>
                </a:effectLst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Three standard datasets were chosen for training and testing purposes </a:t>
            </a:r>
          </a:p>
        </p:txBody>
      </p:sp>
      <p:sp>
        <p:nvSpPr>
          <p:cNvPr id="138" name="Breakhis Dataset - 7,909 images…"/>
          <p:cNvSpPr txBox="1"/>
          <p:nvPr/>
        </p:nvSpPr>
        <p:spPr>
          <a:xfrm>
            <a:off x="1709103" y="4478120"/>
            <a:ext cx="15145012" cy="227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833437" indent="-833437" algn="l">
              <a:buSzPct val="100000"/>
              <a:buAutoNum type="arabicPeriod" startAt="1"/>
            </a:pPr>
            <a:r>
              <a:t>Breakhis Dataset - 7,909 images</a:t>
            </a:r>
          </a:p>
          <a:p>
            <a:pPr marL="833437" indent="-833437" algn="l">
              <a:buSzPct val="100000"/>
              <a:buAutoNum type="arabicPeriod" startAt="1"/>
            </a:pPr>
            <a:r>
              <a:t>ICIAR2018 Dataset - 400 images</a:t>
            </a:r>
          </a:p>
          <a:p>
            <a:pPr marL="833437" indent="-833437" algn="l">
              <a:buSzPct val="100000"/>
              <a:buAutoNum type="arabicPeriod" startAt="1"/>
            </a:pPr>
            <a:r>
              <a:t>Kaggle Breast Histology Images Dataset - 277,524 images</a:t>
            </a:r>
          </a:p>
        </p:txBody>
      </p:sp>
      <p:pic>
        <p:nvPicPr>
          <p:cNvPr id="139" name="[11].png" descr="[11]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09193" y="7592099"/>
            <a:ext cx="6631821" cy="46130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[10].png" descr="[10]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484990" y="7636274"/>
            <a:ext cx="6976272" cy="46130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[9].png" descr="[9]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60360" y="7851880"/>
            <a:ext cx="7804856" cy="4181886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Breakhis                                        ICIAR2018                                       Kaggle BHI"/>
          <p:cNvSpPr txBox="1"/>
          <p:nvPr/>
        </p:nvSpPr>
        <p:spPr>
          <a:xfrm>
            <a:off x="2114654" y="12577345"/>
            <a:ext cx="19825968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4">
              <a:defRPr sz="4300"/>
            </a:pPr>
            <a:r>
              <a:t>Breakhis                                        ICIAR2018                                       Kaggle BHI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Methodology"/>
          <p:cNvSpPr txBox="1"/>
          <p:nvPr/>
        </p:nvSpPr>
        <p:spPr>
          <a:xfrm>
            <a:off x="8362949" y="1188283"/>
            <a:ext cx="7658101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defRPr b="1" cap="all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Methodology</a:t>
            </a:r>
          </a:p>
        </p:txBody>
      </p:sp>
      <p:sp>
        <p:nvSpPr>
          <p:cNvPr id="145" name="DenseNet201: consists of 201 layers…"/>
          <p:cNvSpPr txBox="1"/>
          <p:nvPr/>
        </p:nvSpPr>
        <p:spPr>
          <a:xfrm>
            <a:off x="3015958" y="7077510"/>
            <a:ext cx="18352084" cy="458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spcBef>
                <a:spcPts val="1700"/>
              </a:spcBef>
            </a:pPr>
            <a:r>
              <a:rPr b="1" sz="4500">
                <a:latin typeface="Gill Sans"/>
                <a:ea typeface="Gill Sans"/>
                <a:cs typeface="Gill Sans"/>
                <a:sym typeface="Gill Sans"/>
              </a:rPr>
              <a:t>DenseNet201</a:t>
            </a:r>
            <a:r>
              <a:t>: consists of 201 layers </a:t>
            </a:r>
          </a:p>
          <a:p>
            <a:pPr>
              <a:spcBef>
                <a:spcPts val="1700"/>
              </a:spcBef>
            </a:pPr>
            <a:r>
              <a:rPr b="1" sz="4500">
                <a:latin typeface="Gill Sans"/>
                <a:ea typeface="Gill Sans"/>
                <a:cs typeface="Gill Sans"/>
                <a:sym typeface="Gill Sans"/>
              </a:rPr>
              <a:t>ResNet152</a:t>
            </a:r>
            <a:r>
              <a:t>: consists of 152 layers</a:t>
            </a:r>
          </a:p>
          <a:p>
            <a:pPr>
              <a:spcBef>
                <a:spcPts val="1700"/>
              </a:spcBef>
            </a:pPr>
            <a:r>
              <a:rPr b="1" sz="4500">
                <a:latin typeface="Gill Sans"/>
                <a:ea typeface="Gill Sans"/>
                <a:cs typeface="Gill Sans"/>
                <a:sym typeface="Gill Sans"/>
              </a:rPr>
              <a:t>VGG19</a:t>
            </a:r>
            <a:r>
              <a:t>: consists of 19 layers </a:t>
            </a:r>
          </a:p>
          <a:p>
            <a:pPr>
              <a:spcBef>
                <a:spcPts val="1700"/>
              </a:spcBef>
            </a:pPr>
            <a:r>
              <a:rPr b="1" sz="4500">
                <a:latin typeface="Gill Sans"/>
                <a:ea typeface="Gill Sans"/>
                <a:cs typeface="Gill Sans"/>
                <a:sym typeface="Gill Sans"/>
              </a:rPr>
              <a:t>Xception</a:t>
            </a:r>
            <a:r>
              <a:t>: consists of 71 layers</a:t>
            </a:r>
          </a:p>
          <a:p>
            <a:pPr>
              <a:spcBef>
                <a:spcPts val="1700"/>
              </a:spcBef>
            </a:pPr>
            <a:r>
              <a:rPr b="1" sz="4500">
                <a:latin typeface="Gill Sans"/>
                <a:ea typeface="Gill Sans"/>
                <a:cs typeface="Gill Sans"/>
                <a:sym typeface="Gill Sans"/>
              </a:rPr>
              <a:t>Inception_v3</a:t>
            </a:r>
            <a:r>
              <a:t>: consists of 48 layers</a:t>
            </a:r>
          </a:p>
        </p:txBody>
      </p:sp>
      <p:sp>
        <p:nvSpPr>
          <p:cNvPr id="146" name="Combining the features extracted from 5 best performing classification architectures…"/>
          <p:cNvSpPr txBox="1"/>
          <p:nvPr/>
        </p:nvSpPr>
        <p:spPr>
          <a:xfrm>
            <a:off x="838640" y="2808986"/>
            <a:ext cx="22706720" cy="299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Combining the features extracted from 5 best performing classification architectures</a:t>
            </a:r>
          </a:p>
          <a:p>
            <a:pPr/>
          </a:p>
          <a:p>
            <a:pPr/>
            <a:r>
              <a:t>Chance that an important feature will be missed is very less if we are using 5 independent classification architectures in concatenation </a:t>
            </a:r>
          </a:p>
        </p:txBody>
      </p:sp>
      <p:sp>
        <p:nvSpPr>
          <p:cNvPr id="147" name="Rectangle"/>
          <p:cNvSpPr/>
          <p:nvPr/>
        </p:nvSpPr>
        <p:spPr>
          <a:xfrm>
            <a:off x="6511163" y="6628670"/>
            <a:ext cx="11525079" cy="565263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Model flowchart"/>
          <p:cNvSpPr txBox="1"/>
          <p:nvPr/>
        </p:nvSpPr>
        <p:spPr>
          <a:xfrm>
            <a:off x="7311847" y="1188283"/>
            <a:ext cx="9760306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defRPr b="1" cap="all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Model flowchart</a:t>
            </a:r>
          </a:p>
        </p:txBody>
      </p:sp>
      <p:pic>
        <p:nvPicPr>
          <p:cNvPr id="150" name="Screenshot 2021-05-04 at 10.06.04 PM.png" descr="Screenshot 2021-05-04 at 10.06.0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24039" y="2677214"/>
            <a:ext cx="19826288" cy="98263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raining"/>
          <p:cNvSpPr txBox="1"/>
          <p:nvPr/>
        </p:nvSpPr>
        <p:spPr>
          <a:xfrm>
            <a:off x="9599153" y="1685915"/>
            <a:ext cx="4806545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defRPr b="1" cap="all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Training</a:t>
            </a:r>
          </a:p>
        </p:txBody>
      </p:sp>
      <p:sp>
        <p:nvSpPr>
          <p:cNvPr id="153" name="80% training…"/>
          <p:cNvSpPr txBox="1"/>
          <p:nvPr/>
        </p:nvSpPr>
        <p:spPr>
          <a:xfrm>
            <a:off x="4861715" y="3168594"/>
            <a:ext cx="3191322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80% training</a:t>
            </a:r>
          </a:p>
          <a:p>
            <a:pPr/>
            <a:r>
              <a:t>20% testing</a:t>
            </a:r>
          </a:p>
        </p:txBody>
      </p:sp>
      <p:pic>
        <p:nvPicPr>
          <p:cNvPr id="154" name="Screenshot 2021-02-27 at 8.28.38 PM.png" descr="Screenshot 2021-02-27 at 8.28.3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6916" y="4956073"/>
            <a:ext cx="19150168" cy="7712599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Batch size : 16…"/>
          <p:cNvSpPr txBox="1"/>
          <p:nvPr/>
        </p:nvSpPr>
        <p:spPr>
          <a:xfrm>
            <a:off x="15563482" y="3168594"/>
            <a:ext cx="3605871" cy="154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Batch size : 16</a:t>
            </a:r>
          </a:p>
          <a:p>
            <a:pPr/>
            <a:r>
              <a:t>Epochs: 100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erformance measures"/>
          <p:cNvSpPr txBox="1"/>
          <p:nvPr/>
        </p:nvSpPr>
        <p:spPr>
          <a:xfrm>
            <a:off x="5613512" y="1685915"/>
            <a:ext cx="12777827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defRPr b="1" cap="all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Performance measures</a:t>
            </a:r>
          </a:p>
        </p:txBody>
      </p:sp>
      <p:pic>
        <p:nvPicPr>
          <p:cNvPr id="158" name="Screenshot 2021-02-27 at 8.30.30 PM.png" descr="Screenshot 2021-02-27 at 8.30.30 PM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354180" y="5070974"/>
            <a:ext cx="20765630" cy="6735487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Positive is taken as MALIGNANT and negative is taken as BENIGN"/>
          <p:cNvSpPr txBox="1"/>
          <p:nvPr/>
        </p:nvSpPr>
        <p:spPr>
          <a:xfrm>
            <a:off x="3776910" y="3753872"/>
            <a:ext cx="16830180" cy="82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Positive is taken as MALIGNANT and negative is taken as BENIGN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ESULT"/>
          <p:cNvSpPr txBox="1"/>
          <p:nvPr/>
        </p:nvSpPr>
        <p:spPr>
          <a:xfrm>
            <a:off x="10313512" y="1117192"/>
            <a:ext cx="3556788" cy="124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defRPr b="1" cap="all" spc="528" sz="6600">
                <a:solidFill>
                  <a:srgbClr val="3E3B39"/>
                </a:solidFill>
                <a:effectLst>
                  <a:outerShdw sx="100000" sy="100000" kx="0" ky="0" algn="b" rotWithShape="0" blurRad="25400" dist="25400" dir="5520000">
                    <a:srgbClr val="FFFFFF">
                      <a:alpha val="72000"/>
                    </a:srgbClr>
                  </a:outerShdw>
                </a:effectLst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RESULT</a:t>
            </a:r>
          </a:p>
        </p:txBody>
      </p:sp>
      <p:pic>
        <p:nvPicPr>
          <p:cNvPr id="162" name="Screenshot 2021-05-04 at 1.33.00 PM.png" descr="Screenshot 2021-05-04 at 1.33.0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8414" y="2804475"/>
            <a:ext cx="20955144" cy="88450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